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lear Sans Bold" charset="1" panose="020B0803030202020304"/>
      <p:regular r:id="rId10"/>
    </p:embeddedFont>
    <p:embeddedFont>
      <p:font typeface="Clear Sans Bold Italics" charset="1" panose="020B0803030202090304"/>
      <p:regular r:id="rId11"/>
    </p:embeddedFont>
    <p:embeddedFont>
      <p:font typeface="Montserrat Semi-Bold" charset="1" panose="00000700000000000000"/>
      <p:regular r:id="rId12"/>
    </p:embeddedFont>
    <p:embeddedFont>
      <p:font typeface="Montserrat Semi-Bold Bold" charset="1" panose="00000800000000000000"/>
      <p:regular r:id="rId13"/>
    </p:embeddedFont>
    <p:embeddedFont>
      <p:font typeface="Montserrat Semi-Bold Italics" charset="1" panose="00000700000000000000"/>
      <p:regular r:id="rId14"/>
    </p:embeddedFont>
    <p:embeddedFont>
      <p:font typeface="Montserrat Semi-Bold Bold Italics" charset="1" panose="00000800000000000000"/>
      <p:regular r:id="rId15"/>
    </p:embeddedFont>
    <p:embeddedFont>
      <p:font typeface="Montserrat" charset="1" panose="00000500000000000000"/>
      <p:regular r:id="rId16"/>
    </p:embeddedFont>
    <p:embeddedFont>
      <p:font typeface="Montserrat Bold" charset="1" panose="00000600000000000000"/>
      <p:regular r:id="rId17"/>
    </p:embeddedFont>
    <p:embeddedFont>
      <p:font typeface="Montserrat Italics" charset="1" panose="00000500000000000000"/>
      <p:regular r:id="rId18"/>
    </p:embeddedFont>
    <p:embeddedFont>
      <p:font typeface="Montserrat Bold Italics" charset="1" panose="00000600000000000000"/>
      <p:regular r:id="rId19"/>
    </p:embeddedFont>
    <p:embeddedFont>
      <p:font typeface="Neue Machina UltraBold" charset="1" panose="00000900000000000000"/>
      <p:regular r:id="rId20"/>
    </p:embeddedFont>
    <p:embeddedFont>
      <p:font typeface="Neue Machina" charset="1" panose="000005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43" Target="slides/slide18.xml" Type="http://schemas.openxmlformats.org/officeDocument/2006/relationships/slide"/><Relationship Id="rId44" Target="slides/slide19.xml" Type="http://schemas.openxmlformats.org/officeDocument/2006/relationships/slide"/><Relationship Id="rId45" Target="slides/slide20.xml" Type="http://schemas.openxmlformats.org/officeDocument/2006/relationships/slide"/><Relationship Id="rId46" Target="slides/slide21.xml" Type="http://schemas.openxmlformats.org/officeDocument/2006/relationships/slide"/><Relationship Id="rId47" Target="slides/slide22.xml" Type="http://schemas.openxmlformats.org/officeDocument/2006/relationships/slide"/><Relationship Id="rId48" Target="slides/slide23.xml" Type="http://schemas.openxmlformats.org/officeDocument/2006/relationships/slide"/><Relationship Id="rId49" Target="slides/slide24.xml" Type="http://schemas.openxmlformats.org/officeDocument/2006/relationships/slide"/><Relationship Id="rId5" Target="tableStyles.xml" Type="http://schemas.openxmlformats.org/officeDocument/2006/relationships/tableStyles"/><Relationship Id="rId50" Target="slides/slide25.xml" Type="http://schemas.openxmlformats.org/officeDocument/2006/relationships/slide"/><Relationship Id="rId51" Target="slides/slide26.xml" Type="http://schemas.openxmlformats.org/officeDocument/2006/relationships/slide"/><Relationship Id="rId52" Target="slides/slide27.xml" Type="http://schemas.openxmlformats.org/officeDocument/2006/relationships/slide"/><Relationship Id="rId53" Target="slides/slide28.xml" Type="http://schemas.openxmlformats.org/officeDocument/2006/relationships/slide"/><Relationship Id="rId54" Target="slides/slide29.xml" Type="http://schemas.openxmlformats.org/officeDocument/2006/relationships/slide"/><Relationship Id="rId55" Target="slides/slide30.xml" Type="http://schemas.openxmlformats.org/officeDocument/2006/relationships/slide"/><Relationship Id="rId56" Target="slides/slide31.xml" Type="http://schemas.openxmlformats.org/officeDocument/2006/relationships/slide"/><Relationship Id="rId57" Target="slides/slide3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14" Target="../media/image46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14" Target="../media/image46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7.jpeg" Type="http://schemas.openxmlformats.org/officeDocument/2006/relationships/image"/><Relationship Id="rId7" Target="../media/image48.jpeg" Type="http://schemas.openxmlformats.org/officeDocument/2006/relationships/image"/><Relationship Id="rId8" Target="../media/image49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16.pn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56.pn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66.png" Type="http://schemas.openxmlformats.org/officeDocument/2006/relationships/image"/><Relationship Id="rId7" Target="../media/image59.png" Type="http://schemas.openxmlformats.org/officeDocument/2006/relationships/image"/><Relationship Id="rId8" Target="../media/image60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Relationship Id="rId4" Target="../media/image70.svg" Type="http://schemas.openxmlformats.org/officeDocument/2006/relationships/image"/><Relationship Id="rId5" Target="../media/image56.pn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56.pn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9.png" Type="http://schemas.openxmlformats.org/officeDocument/2006/relationships/image"/><Relationship Id="rId7" Target="../media/image76.png" Type="http://schemas.openxmlformats.org/officeDocument/2006/relationships/image"/><Relationship Id="rId8" Target="../media/image77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2" Target="../media/image78.png" Type="http://schemas.openxmlformats.org/officeDocument/2006/relationships/image"/><Relationship Id="rId3" Target="../media/image79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25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png" Type="http://schemas.openxmlformats.org/officeDocument/2006/relationships/image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80.png" Type="http://schemas.openxmlformats.org/officeDocument/2006/relationships/image"/><Relationship Id="rId5" Target="../media/image81.pn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2.png" Type="http://schemas.openxmlformats.org/officeDocument/2006/relationships/image"/><Relationship Id="rId7" Target="../media/image85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svg" Type="http://schemas.openxmlformats.org/officeDocument/2006/relationships/image"/><Relationship Id="rId4" Target="../media/image88.png" Type="http://schemas.openxmlformats.org/officeDocument/2006/relationships/image"/><Relationship Id="rId5" Target="../media/image89.png" Type="http://schemas.openxmlformats.org/officeDocument/2006/relationships/image"/><Relationship Id="rId6" Target="../media/image90.svg" Type="http://schemas.openxmlformats.org/officeDocument/2006/relationships/image"/><Relationship Id="rId7" Target="../media/image67.pn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2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5.png" Type="http://schemas.openxmlformats.org/officeDocument/2006/relationships/image"/><Relationship Id="rId9" Target="../media/image93.jpe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44.png" Type="http://schemas.openxmlformats.org/officeDocument/2006/relationships/image"/><Relationship Id="rId9" Target="../media/image94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26.png" Type="http://schemas.openxmlformats.org/officeDocument/2006/relationships/image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Relationship Id="rId6" Target="../media/image33.png" Type="http://schemas.openxmlformats.org/officeDocument/2006/relationships/image"/><Relationship Id="rId7" Target="../media/image74.png" Type="http://schemas.openxmlformats.org/officeDocument/2006/relationships/image"/><Relationship Id="rId8" Target="../media/image75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26.png" Type="http://schemas.openxmlformats.org/officeDocument/2006/relationships/image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Relationship Id="rId6" Target="../media/image33.png" Type="http://schemas.openxmlformats.org/officeDocument/2006/relationships/image"/><Relationship Id="rId7" Target="../media/image74.png" Type="http://schemas.openxmlformats.org/officeDocument/2006/relationships/image"/><Relationship Id="rId8" Target="../media/image75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26.png" Type="http://schemas.openxmlformats.org/officeDocument/2006/relationships/image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Relationship Id="rId6" Target="../media/image33.png" Type="http://schemas.openxmlformats.org/officeDocument/2006/relationships/image"/><Relationship Id="rId7" Target="../media/image74.png" Type="http://schemas.openxmlformats.org/officeDocument/2006/relationships/image"/><Relationship Id="rId8" Target="../media/image75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Relationship Id="rId3" Target="../media/image98.svg" Type="http://schemas.openxmlformats.org/officeDocument/2006/relationships/image"/><Relationship Id="rId4" Target="../media/image99.png" Type="http://schemas.openxmlformats.org/officeDocument/2006/relationships/image"/><Relationship Id="rId5" Target="../media/image100.svg" Type="http://schemas.openxmlformats.org/officeDocument/2006/relationships/image"/><Relationship Id="rId6" Target="../media/image9.png" Type="http://schemas.openxmlformats.org/officeDocument/2006/relationships/image"/><Relationship Id="rId7" Target="../media/image101.png" Type="http://schemas.openxmlformats.org/officeDocument/2006/relationships/image"/><Relationship Id="rId8" Target="../media/image102.svg" Type="http://schemas.openxmlformats.org/officeDocument/2006/relationships/image"/><Relationship Id="rId9" Target="../media/image10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2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4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5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10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7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14" Target="../media/image46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875567" y="-4926720"/>
            <a:ext cx="9808535" cy="9808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71731" y="6544095"/>
            <a:ext cx="6009009" cy="600900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100000">
            <a:off x="11884038" y="6896830"/>
            <a:ext cx="8209501" cy="606010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1393429">
            <a:off x="12271558" y="6401948"/>
            <a:ext cx="4723918" cy="230881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38220" r="0" b="38220"/>
          <a:stretch>
            <a:fillRect/>
          </a:stretch>
        </p:blipFill>
        <p:spPr>
          <a:xfrm flipH="false" flipV="false" rot="0">
            <a:off x="4310933" y="8657428"/>
            <a:ext cx="7557144" cy="60087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732774" y="2271889"/>
            <a:ext cx="3597907" cy="367133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3042606">
            <a:off x="-947227" y="8169399"/>
            <a:ext cx="4602247" cy="351496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811258" y="819150"/>
            <a:ext cx="13448042" cy="3675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Bold"/>
              </a:rPr>
              <a:t>Egyptian Car Plates Reader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80287" y="8714488"/>
            <a:ext cx="6956257" cy="43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Bold"/>
              </a:rPr>
              <a:t>Supervised By: Dr:/ Mohammad Tawfik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085047" y="4188650"/>
            <a:ext cx="2494461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89529" y="-1740489"/>
            <a:ext cx="6883989" cy="688398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44246" y="551610"/>
            <a:ext cx="6883989" cy="688398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72841" y="2254029"/>
            <a:ext cx="8176038" cy="817603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97480" y="4800533"/>
            <a:ext cx="8176038" cy="8176038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9480219" y="4188650"/>
            <a:ext cx="2494461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10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05292" y="-1086323"/>
            <a:ext cx="8176038" cy="8176038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5184334" y="3760925"/>
            <a:ext cx="900712" cy="884024"/>
            <a:chOff x="0" y="0"/>
            <a:chExt cx="825825" cy="810524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 u="none">
                  <a:solidFill>
                    <a:srgbClr val="2B4B82"/>
                  </a:solidFill>
                  <a:latin typeface="Clear Sans Bold Bold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579507" y="3760925"/>
            <a:ext cx="900712" cy="884024"/>
            <a:chOff x="0" y="0"/>
            <a:chExt cx="825825" cy="810524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FFFFF"/>
                  </a:solidFill>
                  <a:latin typeface="Clear Sans Bold Bold"/>
                </a:rPr>
                <a:t>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974680" y="3760925"/>
            <a:ext cx="900712" cy="884024"/>
            <a:chOff x="0" y="0"/>
            <a:chExt cx="825825" cy="810524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3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3242476" y="822961"/>
            <a:ext cx="3874294" cy="2862135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-3129716">
            <a:off x="-3733140" y="-2599847"/>
            <a:ext cx="7725537" cy="8229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4212419" y="6826728"/>
            <a:ext cx="4747644" cy="4863144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76325" y="1114425"/>
            <a:ext cx="16182975" cy="88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9"/>
              </a:lnSpc>
            </a:pPr>
            <a:r>
              <a:rPr lang="en-US" sz="6418">
                <a:solidFill>
                  <a:srgbClr val="FFFFFF"/>
                </a:solidFill>
                <a:latin typeface="Neue Machina UltraBold Bold"/>
              </a:rPr>
              <a:t>Preprocessing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829029" y="4800533"/>
            <a:ext cx="2401669" cy="3287787"/>
            <a:chOff x="0" y="0"/>
            <a:chExt cx="3202226" cy="438371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47625"/>
              <a:ext cx="3202226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</a:pPr>
              <a:r>
                <a:rPr lang="en-US" sz="2799" spc="279" u="none">
                  <a:solidFill>
                    <a:srgbClr val="FFFFFF"/>
                  </a:solidFill>
                  <a:latin typeface="Montserrat Bold"/>
                </a:rPr>
                <a:t>STEP 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2930837"/>
              <a:ext cx="3202226" cy="1452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</a:rPr>
                <a:t>(128 x 64) pixels and turned it into grayscale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941240"/>
              <a:ext cx="3202226" cy="163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Bold"/>
                </a:rPr>
                <a:t>We standardized the data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404986" y="4800533"/>
            <a:ext cx="2459408" cy="2340920"/>
            <a:chOff x="0" y="0"/>
            <a:chExt cx="3279211" cy="3121226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47625"/>
              <a:ext cx="3279211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spc="279">
                  <a:solidFill>
                    <a:srgbClr val="2B4B82"/>
                  </a:solidFill>
                  <a:latin typeface="Montserrat Bold"/>
                </a:rPr>
                <a:t>STEP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929206"/>
              <a:ext cx="3279211" cy="2192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Montserrat Bold"/>
                </a:rPr>
                <a:t>We mapped Arabic characters to English ones 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195332" y="4806401"/>
            <a:ext cx="2459408" cy="2449587"/>
            <a:chOff x="0" y="0"/>
            <a:chExt cx="3279211" cy="3266117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47625"/>
              <a:ext cx="3279211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</a:pPr>
              <a:r>
                <a:rPr lang="en-US" sz="2799" spc="279" u="none">
                  <a:solidFill>
                    <a:srgbClr val="2B4B82"/>
                  </a:solidFill>
                  <a:latin typeface="Montserrat Bold"/>
                </a:rPr>
                <a:t>STEP 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1813237"/>
              <a:ext cx="3279211" cy="1452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Montserrat"/>
                </a:rPr>
                <a:t>Rotation,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Montserrat"/>
                </a:rPr>
                <a:t>Random Erasing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Montserrat"/>
                </a:rPr>
                <a:t>and Distortion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941240"/>
              <a:ext cx="3279211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Montserrat Bold"/>
                </a:rPr>
                <a:t>Augmentation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085047" y="4188650"/>
            <a:ext cx="2494461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89529" y="-1740489"/>
            <a:ext cx="6883989" cy="688398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44246" y="551610"/>
            <a:ext cx="6883989" cy="688398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72841" y="2254029"/>
            <a:ext cx="8176038" cy="817603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97480" y="4800533"/>
            <a:ext cx="8176038" cy="8176038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9480219" y="4188650"/>
            <a:ext cx="2494461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10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05292" y="-1086323"/>
            <a:ext cx="8176038" cy="8176038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5184334" y="3760925"/>
            <a:ext cx="900712" cy="884024"/>
            <a:chOff x="0" y="0"/>
            <a:chExt cx="825825" cy="810524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 u="none">
                  <a:solidFill>
                    <a:srgbClr val="2B4B82"/>
                  </a:solidFill>
                  <a:latin typeface="Clear Sans Bold Bold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579507" y="3760925"/>
            <a:ext cx="900712" cy="884024"/>
            <a:chOff x="0" y="0"/>
            <a:chExt cx="825825" cy="810524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 Bold"/>
                </a:rPr>
                <a:t>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974680" y="3760925"/>
            <a:ext cx="900712" cy="884024"/>
            <a:chOff x="0" y="0"/>
            <a:chExt cx="825825" cy="810524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FFFFF"/>
                  </a:solidFill>
                  <a:latin typeface="Clear Sans Bold"/>
                </a:rPr>
                <a:t>3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3242476" y="822961"/>
            <a:ext cx="3874294" cy="2862135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-3129716">
            <a:off x="-3733140" y="-2599847"/>
            <a:ext cx="7725537" cy="8229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4212419" y="6826728"/>
            <a:ext cx="4747644" cy="4863144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76325" y="1114425"/>
            <a:ext cx="16182975" cy="88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9"/>
              </a:lnSpc>
            </a:pPr>
            <a:r>
              <a:rPr lang="en-US" sz="6418">
                <a:solidFill>
                  <a:srgbClr val="FFFFFF"/>
                </a:solidFill>
                <a:latin typeface="Neue Machina UltraBold Bold"/>
              </a:rPr>
              <a:t>Preprocessing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829029" y="4800533"/>
            <a:ext cx="2401669" cy="3287787"/>
            <a:chOff x="0" y="0"/>
            <a:chExt cx="3202226" cy="438371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47625"/>
              <a:ext cx="3202226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</a:pPr>
              <a:r>
                <a:rPr lang="en-US" sz="2799" spc="279" u="none">
                  <a:solidFill>
                    <a:srgbClr val="2B4B82"/>
                  </a:solidFill>
                  <a:latin typeface="Montserrat Bold"/>
                </a:rPr>
                <a:t>STEP 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2930837"/>
              <a:ext cx="3202226" cy="1452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Montserrat"/>
                </a:rPr>
                <a:t>(128 x 64) pixels and turned it into grayscale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941240"/>
              <a:ext cx="3202226" cy="163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Montserrat Bold"/>
                </a:rPr>
                <a:t>We standardized the data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404986" y="4800533"/>
            <a:ext cx="2459408" cy="2340920"/>
            <a:chOff x="0" y="0"/>
            <a:chExt cx="3279211" cy="3121226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47625"/>
              <a:ext cx="3279211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spc="279">
                  <a:solidFill>
                    <a:srgbClr val="2B4B82"/>
                  </a:solidFill>
                  <a:latin typeface="Montserrat Bold"/>
                </a:rPr>
                <a:t>STEP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929206"/>
              <a:ext cx="3279211" cy="2192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Montserrat Bold"/>
                </a:rPr>
                <a:t>We mapped Arabic characters to English ones 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195332" y="4806401"/>
            <a:ext cx="2459408" cy="2449587"/>
            <a:chOff x="0" y="0"/>
            <a:chExt cx="3279211" cy="3266117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47625"/>
              <a:ext cx="3279211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</a:pPr>
              <a:r>
                <a:rPr lang="en-US" sz="2799" spc="279" u="none">
                  <a:solidFill>
                    <a:srgbClr val="FFFFFF"/>
                  </a:solidFill>
                  <a:latin typeface="Montserrat Bold"/>
                </a:rPr>
                <a:t>STEP 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1813237"/>
              <a:ext cx="3279211" cy="1452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</a:rPr>
                <a:t>Rotation,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</a:rPr>
                <a:t>Random Erasing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</a:rPr>
                <a:t>and Distortion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941240"/>
              <a:ext cx="3279211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Bold"/>
                </a:rPr>
                <a:t>Augmentation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79496" y="0"/>
            <a:ext cx="8996085" cy="89960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881976" y="-1991669"/>
            <a:ext cx="7242652" cy="72426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950051" y="4498043"/>
            <a:ext cx="3618377" cy="180918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436281" y="4498043"/>
            <a:ext cx="3618377" cy="180918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1821042" y="4498043"/>
            <a:ext cx="3618377" cy="180918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35304" y="1429632"/>
            <a:ext cx="1431886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Augmentation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63683" y="7132887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Semi-Bold Bold"/>
              </a:rPr>
              <a:t>Rotation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49913" y="7142412"/>
            <a:ext cx="3791112" cy="128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0"/>
              </a:lnSpc>
            </a:pPr>
            <a:r>
              <a:rPr lang="en-US" sz="3707">
                <a:solidFill>
                  <a:srgbClr val="FFFFFF"/>
                </a:solidFill>
                <a:latin typeface="Montserrat Semi-Bold Bold"/>
              </a:rPr>
              <a:t>Random Erasing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34674" y="7132887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Semi-Bold Bold"/>
              </a:rPr>
              <a:t>Distortion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05803" y="-2731276"/>
            <a:ext cx="7519951" cy="75199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469343" y="-2333662"/>
            <a:ext cx="8996085" cy="899608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9885728">
            <a:off x="-2089359" y="-771234"/>
            <a:ext cx="5382042" cy="562827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45207" y="4347799"/>
            <a:ext cx="8979626" cy="897962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3272631" y="5693243"/>
            <a:ext cx="6708319" cy="627227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169072" y="4264978"/>
            <a:ext cx="11949857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Neue Machina UltraBold Bold"/>
              </a:rPr>
              <a:t>Model Archticture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906012" y="797904"/>
            <a:ext cx="7353288" cy="8691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250199" y="-3825804"/>
            <a:ext cx="8996085" cy="899608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198265" y="5725478"/>
            <a:ext cx="8176038" cy="817603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592173"/>
            <a:ext cx="8115300" cy="219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11"/>
              </a:lnSpc>
            </a:pPr>
            <a:r>
              <a:rPr lang="en-US" sz="4151">
                <a:solidFill>
                  <a:srgbClr val="FFFFFF"/>
                </a:solidFill>
                <a:latin typeface="Neue Machina UltraBold Bold"/>
              </a:rPr>
              <a:t>The architecture consists of three parts:</a:t>
            </a:r>
          </a:p>
          <a:p>
            <a:pPr>
              <a:lnSpc>
                <a:spcPts val="581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89754" y="4201160"/>
            <a:ext cx="5461099" cy="262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84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eue Machina"/>
              </a:rPr>
              <a:t>Convolutional Layers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eue Machina"/>
              </a:rPr>
              <a:t>Reccurent Layers</a:t>
            </a:r>
          </a:p>
          <a:p>
            <a:pPr marL="734059" indent="-367030" lvl="1">
              <a:lnSpc>
                <a:spcPts val="84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eue Machina"/>
              </a:rPr>
              <a:t>Transcription Layer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3390780">
            <a:off x="14067973" y="5636942"/>
            <a:ext cx="5491116" cy="52843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54890" r="23963" b="4225"/>
          <a:stretch>
            <a:fillRect/>
          </a:stretch>
        </p:blipFill>
        <p:spPr>
          <a:xfrm flipH="false" flipV="false" rot="0">
            <a:off x="10675481" y="3279963"/>
            <a:ext cx="6583819" cy="418421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206550" y="-3059319"/>
            <a:ext cx="8176038" cy="817603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423708" y="-333684"/>
            <a:ext cx="3597907" cy="367133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81469" y="4088755"/>
            <a:ext cx="8789109" cy="419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eue Machina"/>
              </a:rPr>
              <a:t>The architecture of the convolutional layers is based on the VGG architecture.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eue Machina"/>
              </a:rPr>
              <a:t>The convolutional layers automatically extract a feature sequence from each input image.</a:t>
            </a:r>
          </a:p>
          <a:p>
            <a:pPr>
              <a:lnSpc>
                <a:spcPts val="4759"/>
              </a:lnSpc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597305" y="5372071"/>
            <a:ext cx="8176038" cy="817603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2284209"/>
            <a:ext cx="7971426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spc="-51">
                <a:solidFill>
                  <a:srgbClr val="FFFFFF"/>
                </a:solidFill>
                <a:latin typeface="Neue Machina UltraBold"/>
              </a:rPr>
              <a:t>Convolutional Layers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088019" y="-3651858"/>
            <a:ext cx="8176038" cy="81760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767066" y="5301961"/>
            <a:ext cx="9591532" cy="95915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97026" y="2458814"/>
            <a:ext cx="5623071" cy="526195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alphaModFix amt="5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24875" y="4816414"/>
            <a:ext cx="9122444" cy="912244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2426361">
            <a:off x="-1333259" y="8103893"/>
            <a:ext cx="4723918" cy="230881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8606841">
            <a:off x="15577544" y="-2724003"/>
            <a:ext cx="8003210" cy="8229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083021" y="2738940"/>
            <a:ext cx="6919466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eue Machina UltraBold Bold"/>
              </a:rPr>
              <a:t>CNN output to RNN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97508" y="5032642"/>
            <a:ext cx="11490492" cy="193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4"/>
              </a:lnSpc>
            </a:pPr>
            <a:r>
              <a:rPr lang="en-US" sz="2745">
                <a:solidFill>
                  <a:srgbClr val="FFFFFF"/>
                </a:solidFill>
                <a:latin typeface="Neue Machina"/>
              </a:rPr>
              <a:t>Each vector in the extracted feature sequence is associated with a receptive field on the input image and can be considered as the feature vector of that field.</a:t>
            </a:r>
          </a:p>
          <a:p>
            <a:pPr>
              <a:lnSpc>
                <a:spcPts val="3844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625154" y="5552777"/>
            <a:ext cx="8340195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05915" y="-2442210"/>
            <a:ext cx="8176038" cy="817603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29929" t="22217" r="30077" b="57101"/>
          <a:stretch>
            <a:fillRect/>
          </a:stretch>
        </p:blipFill>
        <p:spPr>
          <a:xfrm flipH="false" flipV="false" rot="0">
            <a:off x="10267351" y="3110794"/>
            <a:ext cx="6826584" cy="417231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453439" y="5733829"/>
            <a:ext cx="8176038" cy="817603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858105" y="-402367"/>
            <a:ext cx="3874294" cy="286213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899112"/>
            <a:ext cx="612770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eue Machina UltraBold Bold"/>
              </a:rPr>
              <a:t>Recurrent Layers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719532"/>
            <a:ext cx="5746403" cy="359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eue Machina"/>
              </a:rPr>
              <a:t>A deep bidirectional Recurrent Neural Network is built on the top of the convolutional layers.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04552">
            <a:off x="-3897709" y="-2789840"/>
            <a:ext cx="8495818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6057" t="1613" r="24777" b="80205"/>
          <a:stretch>
            <a:fillRect/>
          </a:stretch>
        </p:blipFill>
        <p:spPr>
          <a:xfrm flipH="false" flipV="false" rot="0">
            <a:off x="766383" y="3704448"/>
            <a:ext cx="8377617" cy="260275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71281" y="5499472"/>
            <a:ext cx="8176038" cy="817603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460346" y="7422633"/>
            <a:ext cx="3597907" cy="367133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469769" y="6198981"/>
            <a:ext cx="8176038" cy="817603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11763" y="2990532"/>
            <a:ext cx="7246293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eue Machina UltraBold Bold"/>
              </a:rPr>
              <a:t>Transcription Layer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50273" y="4211003"/>
            <a:ext cx="730778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Transcription is the process of converting the per-frame predictions made by RNN into a label sequence. 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0775" y="6656214"/>
            <a:ext cx="16230600" cy="782450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210681" y="3455600"/>
            <a:ext cx="8048619" cy="3375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302328" y="-3059319"/>
            <a:ext cx="8176038" cy="817603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436980" y="6198981"/>
            <a:ext cx="8176038" cy="817603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1557952" y="-675215"/>
            <a:ext cx="4417983" cy="413081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17304" y="5875944"/>
            <a:ext cx="8176038" cy="817603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84920" y="2954902"/>
            <a:ext cx="4968032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eue Machina UltraBold Bold"/>
              </a:rPr>
              <a:t>Loss Function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4920" y="4450785"/>
            <a:ext cx="8177581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For the loss function, we used Connectionist Temporal Classification (CTC) as we only have to tell it the text that occurs in the image.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875567" y="-5108501"/>
            <a:ext cx="9808535" cy="9808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23539" y="6359184"/>
            <a:ext cx="8086060" cy="808606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9029493" y="1664950"/>
            <a:ext cx="12718369" cy="93884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33898" y="2346313"/>
            <a:ext cx="2292647" cy="263522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1953174">
            <a:off x="-59279" y="8766770"/>
            <a:ext cx="5153321" cy="30404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726913" y="1664932"/>
            <a:ext cx="6888896" cy="718528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19491" y="3521051"/>
            <a:ext cx="9824845" cy="121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48"/>
              </a:lnSpc>
            </a:pPr>
            <a:r>
              <a:rPr lang="en-US" sz="7034">
                <a:solidFill>
                  <a:srgbClr val="FFFFFF"/>
                </a:solidFill>
                <a:latin typeface="Neue Machina UltraBold"/>
              </a:rPr>
              <a:t>Problem Defintion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19491" y="5496900"/>
            <a:ext cx="9352067" cy="365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Currently, we have a problem in our university, where in order for a car to enter the gates and traverse through the uni grounds, a human intervention is required.</a:t>
            </a:r>
          </a:p>
          <a:p>
            <a:pPr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We aim to solve this problem with the powers of DeepLearning and Neural Networks, thus automating the whole process.</a:t>
            </a:r>
          </a:p>
          <a:p>
            <a:pPr>
              <a:lnSpc>
                <a:spcPts val="3621"/>
              </a:lnSpc>
            </a:pPr>
          </a:p>
          <a:p>
            <a:pPr>
              <a:lnSpc>
                <a:spcPts val="3621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59319" y="-2001187"/>
            <a:ext cx="8176038" cy="81760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1719251">
            <a:off x="-6893417" y="-3196573"/>
            <a:ext cx="9531151" cy="8229600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086838" y="3772757"/>
            <a:ext cx="1179795" cy="1179790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42635" r="-418" t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851938" y="3772757"/>
            <a:ext cx="1179795" cy="1179790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439" r="-141614" t="0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5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85470" y="5419273"/>
            <a:ext cx="9040148" cy="9040148"/>
          </a:xfrm>
          <a:prstGeom prst="rect">
            <a:avLst/>
          </a:prstGeom>
        </p:spPr>
      </p:pic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621785" y="3772757"/>
            <a:ext cx="1179795" cy="1179790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621785" y="3772757"/>
            <a:ext cx="1179795" cy="1179790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439" r="-141614" t="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6851938" y="3772757"/>
            <a:ext cx="1179795" cy="1179790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42635" r="-418" t="0" b="0"/>
              </a:stretch>
            </a:blip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alphaModFix amt="5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848460" y="6381670"/>
            <a:ext cx="8176038" cy="817603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-3816320">
            <a:off x="14089152" y="6604195"/>
            <a:ext cx="6766431" cy="8229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1621785" y="6888019"/>
            <a:ext cx="4584125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Neue Machina"/>
              </a:rPr>
              <a:t>It's the fastest of the three of them with no compromises.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8">
            <a:alphaModFix amt="5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99981" y="-3813386"/>
            <a:ext cx="8176038" cy="8176038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1621785" y="5391070"/>
            <a:ext cx="458412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Montserrat Semi-Bold Bold"/>
              </a:rPr>
              <a:t>ADADELTA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86838" y="2067782"/>
            <a:ext cx="1623060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Neue Machina UltraBold"/>
              </a:rPr>
              <a:t>Optimizer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86838" y="5391070"/>
            <a:ext cx="458412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Montserrat Semi-Bold Bold"/>
              </a:rPr>
              <a:t>ADAM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86838" y="6888019"/>
            <a:ext cx="4584125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Neue Machina"/>
              </a:rPr>
              <a:t>This optimizer is slow and hard to converge.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51938" y="5391070"/>
            <a:ext cx="458412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Montserrat Semi-Bold Bold"/>
              </a:rPr>
              <a:t>SGD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51938" y="6888019"/>
            <a:ext cx="4584125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Neue Machina"/>
              </a:rPr>
              <a:t>This optimizer is slow and hard to converge as well.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78214" y="-4882840"/>
            <a:ext cx="9218676" cy="92186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20443" y="-1551311"/>
            <a:ext cx="8685325" cy="86853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47802" y="4806269"/>
            <a:ext cx="9218676" cy="92186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99438" y="7474099"/>
            <a:ext cx="8685325" cy="86853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869971" y="8535586"/>
            <a:ext cx="2778658" cy="228544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020057" y="-2331083"/>
            <a:ext cx="4903845" cy="563660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3315044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Training the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0107" y="5086350"/>
            <a:ext cx="11887695" cy="1727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Epochs = 50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Batch size = 8 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Steps per epoch = 1243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70230" y="5841047"/>
            <a:ext cx="8176038" cy="81760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538120" y="5841047"/>
            <a:ext cx="12162109" cy="551232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5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51915" y="-2582008"/>
            <a:ext cx="8176038" cy="817603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6459894">
            <a:off x="-3474910" y="-1374347"/>
            <a:ext cx="8003210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alphaModFix amt="5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94242" y="-3730085"/>
            <a:ext cx="8176038" cy="817603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530950" y="4264978"/>
            <a:ext cx="52261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Neue Machina UltraBold Bold"/>
              </a:rPr>
              <a:t>Results!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A0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962540" y="-2112491"/>
            <a:ext cx="11149781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196375" y="2992208"/>
            <a:ext cx="13895249" cy="702321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070686" y="2095587"/>
            <a:ext cx="5694611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eue Machina UltraBold Bold"/>
              </a:rPr>
              <a:t>Loss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400000">
            <a:off x="-2325284" y="-2160327"/>
            <a:ext cx="6282382" cy="637805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296695" y="150178"/>
            <a:ext cx="5694611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Neue Machina UltraBold Bold"/>
              </a:rPr>
              <a:t>Training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69025" y="2095587"/>
            <a:ext cx="338703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eue Machina UltraBold Bold"/>
              </a:rPr>
              <a:t>Accuracy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354044" y="1024236"/>
            <a:ext cx="6896632" cy="68966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831439" y="3191290"/>
            <a:ext cx="8086060" cy="808606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1928816" y="449266"/>
            <a:ext cx="12718369" cy="93884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1823539" y="2903539"/>
            <a:ext cx="5366128" cy="501732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338094" y="3827655"/>
            <a:ext cx="5518669" cy="67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43"/>
              </a:lnSpc>
              <a:spcBef>
                <a:spcPct val="0"/>
              </a:spcBef>
            </a:pPr>
            <a:r>
              <a:rPr lang="en-US" sz="4767">
                <a:solidFill>
                  <a:srgbClr val="FFFFFF"/>
                </a:solidFill>
                <a:latin typeface="Neue Machina UltraBold"/>
              </a:rPr>
              <a:t>Test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38094" y="4911654"/>
            <a:ext cx="5518669" cy="1332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59"/>
              </a:lnSpc>
              <a:spcBef>
                <a:spcPct val="0"/>
              </a:spcBef>
            </a:pPr>
            <a:r>
              <a:rPr lang="en-US" sz="2542">
                <a:solidFill>
                  <a:srgbClr val="FFFFFF"/>
                </a:solidFill>
                <a:latin typeface="Montserrat"/>
              </a:rPr>
              <a:t>We implemented a function to measure our test set and letter accuracy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9144000" y="4433112"/>
            <a:ext cx="7259166" cy="11673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12719" r="38317" b="0"/>
          <a:stretch>
            <a:fillRect/>
          </a:stretch>
        </p:blipFill>
        <p:spPr>
          <a:xfrm flipH="false" flipV="false" rot="0">
            <a:off x="13500499" y="-175159"/>
            <a:ext cx="7517602" cy="1063731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802533" y="429915"/>
            <a:ext cx="3874294" cy="286213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-2925861" y="7046518"/>
            <a:ext cx="8959061" cy="683128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499239" y="4200702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Final System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817">
            <a:off x="4855439" y="3924911"/>
            <a:ext cx="8415197" cy="0"/>
          </a:xfrm>
          <a:prstGeom prst="line">
            <a:avLst/>
          </a:prstGeom>
          <a:ln cap="rnd" w="19050">
            <a:solidFill>
              <a:srgbClr val="794CEC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922654" y="1824009"/>
            <a:ext cx="8176038" cy="817603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9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482522" y="-2824700"/>
            <a:ext cx="8176038" cy="817603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693517" y="3777183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94CEC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982075" y="3767658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94CE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270633" y="3767658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94CEC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2163392"/>
            <a:ext cx="1623060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Neue Machina UltraBold"/>
              </a:rPr>
              <a:t>System Pipeline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2751972" y="-1312862"/>
            <a:ext cx="7210834" cy="599400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alphaModFix amt="5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69769" y="5912028"/>
            <a:ext cx="8176038" cy="817603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-80624">
            <a:off x="15261934" y="7603691"/>
            <a:ext cx="3597907" cy="367133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alphaModFix amt="5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482522" y="5351339"/>
            <a:ext cx="8176038" cy="8176038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172979" y="4643044"/>
            <a:ext cx="336492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Neue Machina UltraBold"/>
              </a:rPr>
              <a:t>Plate Detection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72979" y="5873928"/>
            <a:ext cx="3364925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We used transfer learning to fine tune an object detection (YOLOv7) model.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61538" y="4643044"/>
            <a:ext cx="336492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B4B82"/>
                </a:solidFill>
                <a:latin typeface="Neue Machina UltraBold"/>
              </a:rPr>
              <a:t>Plate Reading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61538" y="5873928"/>
            <a:ext cx="3364925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B4B82"/>
                </a:solidFill>
                <a:latin typeface="Montserrat"/>
              </a:rPr>
              <a:t>Then, it's passed to our model so that it can read the plates.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50096" y="4643044"/>
            <a:ext cx="336492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B4B82"/>
                </a:solidFill>
                <a:latin typeface="Neue Machina UltraBold"/>
              </a:rPr>
              <a:t>Database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50096" y="5873928"/>
            <a:ext cx="3364925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B4B82"/>
                </a:solidFill>
                <a:latin typeface="Montserrat"/>
              </a:rPr>
              <a:t>Finally, the plate's numbers are sent to the database to check if it's  in it or not.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7848167">
            <a:off x="14596064" y="-2507186"/>
            <a:ext cx="6282382" cy="637805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817">
            <a:off x="4855439" y="3924911"/>
            <a:ext cx="8415197" cy="0"/>
          </a:xfrm>
          <a:prstGeom prst="line">
            <a:avLst/>
          </a:prstGeom>
          <a:ln cap="rnd" w="19050">
            <a:solidFill>
              <a:srgbClr val="794CEC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922654" y="1824009"/>
            <a:ext cx="8176038" cy="817603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9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482522" y="-2824700"/>
            <a:ext cx="8176038" cy="817603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693517" y="3777183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94CEC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982075" y="3767658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94CE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270633" y="3767658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94CEC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2163392"/>
            <a:ext cx="1623060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Neue Machina UltraBold"/>
              </a:rPr>
              <a:t>System Pipeline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2751972" y="-1312862"/>
            <a:ext cx="7210834" cy="599400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alphaModFix amt="5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69769" y="5912028"/>
            <a:ext cx="8176038" cy="817603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-80624">
            <a:off x="15261934" y="7603691"/>
            <a:ext cx="3597907" cy="367133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alphaModFix amt="5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482522" y="5351339"/>
            <a:ext cx="8176038" cy="8176038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172979" y="4643044"/>
            <a:ext cx="336492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B4B82"/>
                </a:solidFill>
                <a:latin typeface="Neue Machina UltraBold"/>
              </a:rPr>
              <a:t>Plate Detection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72979" y="5873928"/>
            <a:ext cx="3364925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B4B82"/>
                </a:solidFill>
                <a:latin typeface="Montserrat"/>
              </a:rPr>
              <a:t>We used transfer learning to fine tune an object detection (YOLOv7) model.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61538" y="4643044"/>
            <a:ext cx="336492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Neue Machina UltraBold"/>
              </a:rPr>
              <a:t>Plate Reading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61538" y="5873928"/>
            <a:ext cx="3364925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Then, it's passed to our model so that it can read the plates.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50096" y="4643044"/>
            <a:ext cx="336492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B4B82"/>
                </a:solidFill>
                <a:latin typeface="Neue Machina UltraBold"/>
              </a:rPr>
              <a:t>Database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50096" y="5873928"/>
            <a:ext cx="3364925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B4B82"/>
                </a:solidFill>
                <a:latin typeface="Montserrat"/>
              </a:rPr>
              <a:t>Finally, the plate's numbers are sent to the database to check if it's  in it or not.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7848167">
            <a:off x="14596064" y="-2507186"/>
            <a:ext cx="6282382" cy="637805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817">
            <a:off x="4855439" y="3924911"/>
            <a:ext cx="8415197" cy="0"/>
          </a:xfrm>
          <a:prstGeom prst="line">
            <a:avLst/>
          </a:prstGeom>
          <a:ln cap="rnd" w="19050">
            <a:solidFill>
              <a:srgbClr val="794CEC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922654" y="1824009"/>
            <a:ext cx="8176038" cy="817603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9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482522" y="-2824700"/>
            <a:ext cx="8176038" cy="817603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693517" y="3777183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94CEC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982075" y="3767658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94CE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270633" y="3767658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94CEC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2163392"/>
            <a:ext cx="1623060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Neue Machina UltraBold"/>
              </a:rPr>
              <a:t>System Pipeline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2751972" y="-1312862"/>
            <a:ext cx="7210834" cy="599400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alphaModFix amt="5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69769" y="5912028"/>
            <a:ext cx="8176038" cy="817603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-80624">
            <a:off x="15261934" y="7603691"/>
            <a:ext cx="3597907" cy="367133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alphaModFix amt="5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482522" y="5351339"/>
            <a:ext cx="8176038" cy="8176038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172979" y="4643044"/>
            <a:ext cx="336492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B4B82"/>
                </a:solidFill>
                <a:latin typeface="Neue Machina UltraBold"/>
              </a:rPr>
              <a:t>Plate Detection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72979" y="5873928"/>
            <a:ext cx="3364925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B4B82"/>
                </a:solidFill>
                <a:latin typeface="Montserrat"/>
              </a:rPr>
              <a:t>We used transfer learning to fine tune an object detection (YOLOv7) model.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61538" y="4643044"/>
            <a:ext cx="336492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B4B82"/>
                </a:solidFill>
                <a:latin typeface="Neue Machina UltraBold"/>
              </a:rPr>
              <a:t>Plate Reading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61538" y="5873928"/>
            <a:ext cx="3364925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B4B82"/>
                </a:solidFill>
                <a:latin typeface="Montserrat"/>
              </a:rPr>
              <a:t>Then, it's passed to our model so that it can read the plates.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50096" y="4643044"/>
            <a:ext cx="336492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Neue Machina UltraBold"/>
              </a:rPr>
              <a:t>Database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50096" y="5873928"/>
            <a:ext cx="3364925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Finally, the plate's numbers are sent to the database to check if it's  in it or not.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7848167">
            <a:off x="14596064" y="-2507186"/>
            <a:ext cx="6282382" cy="637805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28748" y="5841047"/>
            <a:ext cx="8176038" cy="81760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634490" y="-2697223"/>
            <a:ext cx="8176038" cy="817603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571841" y="-263819"/>
            <a:ext cx="3597907" cy="367133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alphaModFix amt="5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634490" y="5631146"/>
            <a:ext cx="8176038" cy="817603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1063972">
            <a:off x="9493631" y="-2697223"/>
            <a:ext cx="12511155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075712" y="4274503"/>
            <a:ext cx="213657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GUI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71137" y="594816"/>
            <a:ext cx="7465233" cy="746523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71164" y="3973154"/>
            <a:ext cx="9218676" cy="9218676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224964" y="4105113"/>
            <a:ext cx="11475480" cy="11475480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98107" y="7249562"/>
            <a:ext cx="3216307" cy="114580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077851" y="1478408"/>
            <a:ext cx="1213229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Our Journey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54550" y="3862518"/>
            <a:ext cx="3216307" cy="114580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72667" y="7249562"/>
            <a:ext cx="3216307" cy="114580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195193" y="-4864633"/>
            <a:ext cx="9729266" cy="972926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10344677">
            <a:off x="-877637" y="-716602"/>
            <a:ext cx="4140717" cy="244302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5788974" y="1621283"/>
            <a:ext cx="5382042" cy="562827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5785757" y="5904254"/>
            <a:ext cx="6716487" cy="670809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06260" y="5143500"/>
            <a:ext cx="3216307" cy="1145809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64514" y="5148227"/>
            <a:ext cx="3216307" cy="1145809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979403" y="7591719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Bold"/>
              </a:rPr>
              <a:t>Data Collection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99874" y="4204675"/>
            <a:ext cx="3125658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Bold"/>
              </a:rPr>
              <a:t>Model Arch.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87557" y="5490384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Bold"/>
              </a:rPr>
              <a:t>Preprocessing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45810" y="5490384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Bold"/>
              </a:rPr>
              <a:t>Results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53964" y="7591719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Bold"/>
              </a:rPr>
              <a:t>Final System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72" r="40206" b="1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168384" y="-2084520"/>
            <a:ext cx="8831880" cy="883188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61" t="0" r="38317" b="0"/>
          <a:stretch>
            <a:fillRect/>
          </a:stretch>
        </p:blipFill>
        <p:spPr>
          <a:xfrm flipH="false" flipV="false" rot="0">
            <a:off x="13008264" y="99307"/>
            <a:ext cx="6511191" cy="1128030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2065631" y="3715171"/>
            <a:ext cx="4290504" cy="2856658"/>
            <a:chOff x="0" y="0"/>
            <a:chExt cx="1565187" cy="104211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565187" cy="1042117"/>
            </a:xfrm>
            <a:custGeom>
              <a:avLst/>
              <a:gdLst/>
              <a:ahLst/>
              <a:cxnLst/>
              <a:rect r="r" b="b" t="t" l="l"/>
              <a:pathLst>
                <a:path h="1042117" w="1565187">
                  <a:moveTo>
                    <a:pt x="1440727" y="1042117"/>
                  </a:moveTo>
                  <a:lnTo>
                    <a:pt x="124460" y="1042117"/>
                  </a:lnTo>
                  <a:cubicBezTo>
                    <a:pt x="55880" y="1042117"/>
                    <a:pt x="0" y="986237"/>
                    <a:pt x="0" y="9176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917657"/>
                  </a:lnTo>
                  <a:cubicBezTo>
                    <a:pt x="1565187" y="986237"/>
                    <a:pt x="1509307" y="1042117"/>
                    <a:pt x="1440727" y="1042117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998748" y="3715171"/>
            <a:ext cx="4290504" cy="2856658"/>
            <a:chOff x="0" y="0"/>
            <a:chExt cx="1565187" cy="1042117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565187" cy="1042117"/>
            </a:xfrm>
            <a:custGeom>
              <a:avLst/>
              <a:gdLst/>
              <a:ahLst/>
              <a:cxnLst/>
              <a:rect r="r" b="b" t="t" l="l"/>
              <a:pathLst>
                <a:path h="1042117" w="1565187">
                  <a:moveTo>
                    <a:pt x="1440727" y="1042117"/>
                  </a:moveTo>
                  <a:lnTo>
                    <a:pt x="124460" y="1042117"/>
                  </a:lnTo>
                  <a:cubicBezTo>
                    <a:pt x="55880" y="1042117"/>
                    <a:pt x="0" y="986237"/>
                    <a:pt x="0" y="9176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917657"/>
                  </a:lnTo>
                  <a:cubicBezTo>
                    <a:pt x="1565187" y="986237"/>
                    <a:pt x="1509307" y="1042117"/>
                    <a:pt x="1440727" y="1042117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040047" y="3715171"/>
            <a:ext cx="4290504" cy="2856658"/>
            <a:chOff x="0" y="0"/>
            <a:chExt cx="1565187" cy="1042117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565187" cy="1042117"/>
            </a:xfrm>
            <a:custGeom>
              <a:avLst/>
              <a:gdLst/>
              <a:ahLst/>
              <a:cxnLst/>
              <a:rect r="r" b="b" t="t" l="l"/>
              <a:pathLst>
                <a:path h="1042117" w="1565187">
                  <a:moveTo>
                    <a:pt x="1440727" y="1042117"/>
                  </a:moveTo>
                  <a:lnTo>
                    <a:pt x="124460" y="1042117"/>
                  </a:lnTo>
                  <a:cubicBezTo>
                    <a:pt x="55880" y="1042117"/>
                    <a:pt x="0" y="986237"/>
                    <a:pt x="0" y="9176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917657"/>
                  </a:lnTo>
                  <a:cubicBezTo>
                    <a:pt x="1565187" y="986237"/>
                    <a:pt x="1509307" y="1042117"/>
                    <a:pt x="1440727" y="1042117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4238979">
            <a:off x="-345749" y="-2366999"/>
            <a:ext cx="3493701" cy="577471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3223036">
            <a:off x="15631061" y="3684321"/>
            <a:ext cx="6022673" cy="3553377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584449" y="591298"/>
            <a:ext cx="7119102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Team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13574" y="4443411"/>
            <a:ext cx="3594618" cy="1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Abdelrahman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Wael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ID: 94109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46691" y="4672011"/>
            <a:ext cx="3594618" cy="89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Fady Amr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ID: 94304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87990" y="4443411"/>
            <a:ext cx="3594618" cy="1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Eslam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Mohamed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ID: 94222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518244" y="6571829"/>
            <a:ext cx="4290504" cy="2856658"/>
            <a:chOff x="0" y="0"/>
            <a:chExt cx="1565187" cy="1042117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565187" cy="1042117"/>
            </a:xfrm>
            <a:custGeom>
              <a:avLst/>
              <a:gdLst/>
              <a:ahLst/>
              <a:cxnLst/>
              <a:rect r="r" b="b" t="t" l="l"/>
              <a:pathLst>
                <a:path h="1042117" w="1565187">
                  <a:moveTo>
                    <a:pt x="1440727" y="1042117"/>
                  </a:moveTo>
                  <a:lnTo>
                    <a:pt x="124460" y="1042117"/>
                  </a:lnTo>
                  <a:cubicBezTo>
                    <a:pt x="55880" y="1042117"/>
                    <a:pt x="0" y="986237"/>
                    <a:pt x="0" y="9176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917657"/>
                  </a:lnTo>
                  <a:cubicBezTo>
                    <a:pt x="1565187" y="986237"/>
                    <a:pt x="1509307" y="1042117"/>
                    <a:pt x="1440727" y="1042117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866187" y="7300069"/>
            <a:ext cx="3594618" cy="1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Ahmed 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Elsayed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ID: 94215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606955" y="6561516"/>
            <a:ext cx="4290504" cy="2856658"/>
            <a:chOff x="0" y="0"/>
            <a:chExt cx="1565187" cy="1042117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565187" cy="1042117"/>
            </a:xfrm>
            <a:custGeom>
              <a:avLst/>
              <a:gdLst/>
              <a:ahLst/>
              <a:cxnLst/>
              <a:rect r="r" b="b" t="t" l="l"/>
              <a:pathLst>
                <a:path h="1042117" w="1565187">
                  <a:moveTo>
                    <a:pt x="1440727" y="1042117"/>
                  </a:moveTo>
                  <a:lnTo>
                    <a:pt x="124460" y="1042117"/>
                  </a:lnTo>
                  <a:cubicBezTo>
                    <a:pt x="55880" y="1042117"/>
                    <a:pt x="0" y="986237"/>
                    <a:pt x="0" y="9176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917657"/>
                  </a:lnTo>
                  <a:cubicBezTo>
                    <a:pt x="1565187" y="986237"/>
                    <a:pt x="1509307" y="1042117"/>
                    <a:pt x="1440727" y="1042117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954897" y="7289757"/>
            <a:ext cx="3594618" cy="1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Muhammad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Usammah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ID: 94284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354044" y="1024236"/>
            <a:ext cx="6896632" cy="68966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831439" y="3191290"/>
            <a:ext cx="8086060" cy="808606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1928816" y="449266"/>
            <a:ext cx="12718369" cy="93884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1823539" y="2903539"/>
            <a:ext cx="5366128" cy="501732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563602" y="4200686"/>
            <a:ext cx="7160795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620290" y="-1445841"/>
            <a:ext cx="6822261" cy="682226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3961227" y="-3319021"/>
            <a:ext cx="7885618" cy="68210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660123">
            <a:off x="13869959" y="7500817"/>
            <a:ext cx="4602247" cy="351496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6341" y="-1026750"/>
            <a:ext cx="3785534" cy="378553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2278016">
            <a:off x="15521369" y="361606"/>
            <a:ext cx="3219264" cy="157341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alphaModFix amt="5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64418" y="4445953"/>
            <a:ext cx="7200900" cy="7200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610073" y="4264978"/>
            <a:ext cx="13067854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Neue Machina UltraBold Bold"/>
              </a:rPr>
              <a:t>Collecting The Data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724066" y="-3249112"/>
            <a:ext cx="11805542" cy="118055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03420" y="1177460"/>
            <a:ext cx="11805542" cy="1180554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205205" y="4667812"/>
            <a:ext cx="8893252" cy="831519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1365435">
            <a:off x="-3790155" y="-730855"/>
            <a:ext cx="6282382" cy="637805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415841" y="3282105"/>
            <a:ext cx="9456319" cy="363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4136">
                <a:solidFill>
                  <a:srgbClr val="FFFFFF"/>
                </a:solidFill>
                <a:latin typeface="Neue Machina UltraBold"/>
              </a:rPr>
              <a:t>We wandered the streets to begin our data collection journey and took about 300 pictures for our model to play around with.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724066" y="-3249112"/>
            <a:ext cx="11805542" cy="118055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03420" y="1177460"/>
            <a:ext cx="11805542" cy="1180554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205205" y="4667812"/>
            <a:ext cx="8893252" cy="831519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1365435">
            <a:off x="-3790155" y="-730855"/>
            <a:ext cx="6282382" cy="637805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415841" y="4013333"/>
            <a:ext cx="9456319" cy="217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4136">
                <a:solidFill>
                  <a:srgbClr val="FFFFFF"/>
                </a:solidFill>
                <a:latin typeface="Neue Machina UltraBold"/>
              </a:rPr>
              <a:t>We also obatined pictures from online public datasets, totaling about 1200 pictures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842220" y="6265224"/>
            <a:ext cx="7521778" cy="75217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693344">
            <a:off x="-1635814" y="716056"/>
            <a:ext cx="5365620" cy="53656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1230271">
            <a:off x="-2033603" y="746166"/>
            <a:ext cx="3841557" cy="384636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665844">
            <a:off x="12889800" y="2854076"/>
            <a:ext cx="7029207" cy="702920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-2700000">
            <a:off x="14433147" y="4434652"/>
            <a:ext cx="4979319" cy="519355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073328" y="4274503"/>
            <a:ext cx="814134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Preprocessing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87719" y="-2942560"/>
            <a:ext cx="8996085" cy="89960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14326" y="6543974"/>
            <a:ext cx="5428652" cy="542865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3342394"/>
            <a:ext cx="4290504" cy="4970298"/>
            <a:chOff x="0" y="0"/>
            <a:chExt cx="1565187" cy="1813178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6" id="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225828" y="3342394"/>
            <a:ext cx="4290504" cy="4970298"/>
            <a:chOff x="0" y="0"/>
            <a:chExt cx="1565187" cy="1813178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9" id="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5882" y="6874980"/>
            <a:ext cx="6095177" cy="6095177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1487719" y="3342394"/>
            <a:ext cx="4290504" cy="4970298"/>
            <a:chOff x="0" y="0"/>
            <a:chExt cx="1565187" cy="1813178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5349" b="0"/>
          <a:stretch>
            <a:fillRect/>
          </a:stretch>
        </p:blipFill>
        <p:spPr>
          <a:xfrm flipH="false" flipV="false" rot="-320654">
            <a:off x="15023685" y="2224"/>
            <a:ext cx="4471230" cy="2308815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4661459">
            <a:off x="-860948" y="8286627"/>
            <a:ext cx="2778658" cy="228544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778223" y="6543974"/>
            <a:ext cx="7210834" cy="5994006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28700" y="828675"/>
            <a:ext cx="13620496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PRE-Preprocessing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0371" y="3741078"/>
            <a:ext cx="3694321" cy="9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Bold"/>
              </a:rPr>
              <a:t>Labeling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1901" y="5685137"/>
            <a:ext cx="2991261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Firstly, we labled our pictures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67421" y="3741078"/>
            <a:ext cx="3207319" cy="9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Bold"/>
              </a:rPr>
              <a:t>Pooling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32475" y="5499399"/>
            <a:ext cx="2677210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Then, we pooled our dataset with our colleagues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97843" y="5499399"/>
            <a:ext cx="3670257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Finally, we fixed the others labels and removed duplicates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97843" y="3741078"/>
            <a:ext cx="3827119" cy="9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Bold"/>
              </a:rPr>
              <a:t>Cleaning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085047" y="4188650"/>
            <a:ext cx="2494461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44246" y="551610"/>
            <a:ext cx="6883989" cy="688398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89529" y="-1740489"/>
            <a:ext cx="6883989" cy="688398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72841" y="2254029"/>
            <a:ext cx="8176038" cy="817603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97480" y="4800533"/>
            <a:ext cx="8176038" cy="8176038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9480219" y="4188650"/>
            <a:ext cx="2494461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10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05292" y="-1086323"/>
            <a:ext cx="8176038" cy="8176038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5184334" y="3760925"/>
            <a:ext cx="900712" cy="884024"/>
            <a:chOff x="0" y="0"/>
            <a:chExt cx="825825" cy="810524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 u="none">
                  <a:solidFill>
                    <a:srgbClr val="FFFFFF"/>
                  </a:solidFill>
                  <a:latin typeface="Clear Sans Bold Bold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579507" y="3760925"/>
            <a:ext cx="900712" cy="884024"/>
            <a:chOff x="0" y="0"/>
            <a:chExt cx="825825" cy="810524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 Bold"/>
                </a:rPr>
                <a:t>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974680" y="3760925"/>
            <a:ext cx="900712" cy="884024"/>
            <a:chOff x="0" y="0"/>
            <a:chExt cx="825825" cy="810524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3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3242476" y="822961"/>
            <a:ext cx="3874294" cy="2862135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-3129716">
            <a:off x="-3733140" y="-2599847"/>
            <a:ext cx="7725537" cy="8229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4212419" y="6826728"/>
            <a:ext cx="4747644" cy="4863144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76325" y="1114425"/>
            <a:ext cx="16182975" cy="88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9"/>
              </a:lnSpc>
            </a:pPr>
            <a:r>
              <a:rPr lang="en-US" sz="6418">
                <a:solidFill>
                  <a:srgbClr val="FFFFFF"/>
                </a:solidFill>
                <a:latin typeface="Neue Machina UltraBold Bold"/>
              </a:rPr>
              <a:t>Preprocessing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829029" y="4800533"/>
            <a:ext cx="2401669" cy="3287787"/>
            <a:chOff x="0" y="0"/>
            <a:chExt cx="3202226" cy="438371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47625"/>
              <a:ext cx="3202226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</a:pPr>
              <a:r>
                <a:rPr lang="en-US" sz="2799" spc="279" u="none">
                  <a:solidFill>
                    <a:srgbClr val="2B4B82"/>
                  </a:solidFill>
                  <a:latin typeface="Montserrat Bold"/>
                </a:rPr>
                <a:t>STEP 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2930837"/>
              <a:ext cx="3202226" cy="1452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Montserrat"/>
                </a:rPr>
                <a:t>(128 x 64) pixels and turned it into grayscale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941240"/>
              <a:ext cx="3202226" cy="163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Montserrat Bold"/>
                </a:rPr>
                <a:t>We standardized the data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404986" y="4800533"/>
            <a:ext cx="2459408" cy="2340920"/>
            <a:chOff x="0" y="0"/>
            <a:chExt cx="3279211" cy="3121226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47625"/>
              <a:ext cx="3279211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spc="279">
                  <a:solidFill>
                    <a:srgbClr val="FFFFFF"/>
                  </a:solidFill>
                  <a:latin typeface="Montserrat Bold"/>
                </a:rPr>
                <a:t>STEP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929206"/>
              <a:ext cx="3279211" cy="2192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Bold"/>
                </a:rPr>
                <a:t>We mapped Arabic characters to English ones 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195332" y="4806401"/>
            <a:ext cx="2459408" cy="2449587"/>
            <a:chOff x="0" y="0"/>
            <a:chExt cx="3279211" cy="3266117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47625"/>
              <a:ext cx="3279211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</a:pPr>
              <a:r>
                <a:rPr lang="en-US" sz="2799" spc="279" u="none">
                  <a:solidFill>
                    <a:srgbClr val="2B4B82"/>
                  </a:solidFill>
                  <a:latin typeface="Montserrat Bold"/>
                </a:rPr>
                <a:t>STEP 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1813237"/>
              <a:ext cx="3279211" cy="1452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Montserrat"/>
                </a:rPr>
                <a:t>Rotation,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Montserrat"/>
                </a:rPr>
                <a:t>Random Erasing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Montserrat"/>
                </a:rPr>
                <a:t>and Distortion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941240"/>
              <a:ext cx="3279211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Montserrat Bold"/>
                </a:rPr>
                <a:t>Augmentation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DAFWCwjCS-A</dc:identifier>
  <dcterms:modified xsi:type="dcterms:W3CDTF">2011-08-01T06:04:30Z</dcterms:modified>
  <cp:revision>1</cp:revision>
  <dc:title>Blue Purple Futuristic Modern 3D Tech Company Business Presentation</dc:title>
</cp:coreProperties>
</file>